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12"/>
  </p:notesMasterIdLst>
  <p:handoutMasterIdLst>
    <p:handoutMasterId r:id="rId13"/>
  </p:handoutMasterIdLst>
  <p:sldIdLst>
    <p:sldId id="256" r:id="rId5"/>
    <p:sldId id="279" r:id="rId6"/>
    <p:sldId id="261" r:id="rId7"/>
    <p:sldId id="260" r:id="rId8"/>
    <p:sldId id="295" r:id="rId9"/>
    <p:sldId id="280" r:id="rId10"/>
    <p:sldId id="282"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0876" autoAdjust="0"/>
  </p:normalViewPr>
  <p:slideViewPr>
    <p:cSldViewPr snapToGrid="0" showGuides="1">
      <p:cViewPr varScale="1">
        <p:scale>
          <a:sx n="66" d="100"/>
          <a:sy n="66" d="100"/>
        </p:scale>
        <p:origin x="858" y="12"/>
      </p:cViewPr>
      <p:guideLst>
        <p:guide orient="horz" pos="2160"/>
        <p:guide pos="3840"/>
      </p:guideLst>
    </p:cSldViewPr>
  </p:slideViewPr>
  <p:notesTextViewPr>
    <p:cViewPr>
      <p:scale>
        <a:sx n="3" d="2"/>
        <a:sy n="3" d="2"/>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12/19/2018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12/19/2018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7</a:t>
            </a:fld>
            <a:endParaRPr lang="en-US"/>
          </a:p>
        </p:txBody>
      </p:sp>
    </p:spTree>
    <p:extLst>
      <p:ext uri="{BB962C8B-B14F-4D97-AF65-F5344CB8AC3E}">
        <p14:creationId xmlns:p14="http://schemas.microsoft.com/office/powerpoint/2010/main" val="296747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12/19/2018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12/19/2018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r" defTabSz="457200" rtl="1"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dirty="0" smtClean="0"/>
              <a:t>Chapter 5</a:t>
            </a:r>
            <a:br>
              <a:rPr lang="en-US" dirty="0" smtClean="0"/>
            </a:br>
            <a:r>
              <a:rPr lang="en-US" sz="4800" u="dbl" dirty="0"/>
              <a:t>Pressure</a:t>
            </a:r>
            <a:r>
              <a:rPr lang="en-US" altLang="en-US" sz="3200" dirty="0"/>
              <a:t/>
            </a:r>
            <a:br>
              <a:rPr lang="en-US" altLang="en-US" sz="3200" dirty="0"/>
            </a:br>
            <a:endParaRPr lang="en-US" sz="3200" dirty="0"/>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rafid</a:t>
            </a:r>
            <a:r>
              <a:rPr lang="en-US" dirty="0" smtClean="0"/>
              <a:t> </a:t>
            </a:r>
            <a:r>
              <a:rPr lang="en-US" dirty="0" err="1" smtClean="0"/>
              <a:t>albadr</a:t>
            </a:r>
            <a:r>
              <a:rPr lang="en-US" dirty="0" smtClean="0"/>
              <a:t> | </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i="1" u="sng" dirty="0" smtClean="0">
                <a:latin typeface="Cambria" panose="02040503050406030204" pitchFamily="18" charset="0"/>
                <a:cs typeface="Times New Roman" panose="02020603050405020304" pitchFamily="18" charset="0"/>
              </a:rPr>
              <a:t>Ch_5: Pressure</a:t>
            </a:r>
            <a:r>
              <a:rPr lang="en-US" altLang="en-US" sz="4400" b="1" i="1" u="sng" dirty="0" smtClean="0">
                <a:latin typeface="Times New Roman" panose="02020603050405020304" pitchFamily="18" charset="0"/>
              </a:rPr>
              <a:t>:</a:t>
            </a:r>
            <a:endParaRPr lang="en-US" altLang="en-US" sz="4400" b="1" i="1" dirty="0"/>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543" y="1324428"/>
            <a:ext cx="5105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43" y="2391228"/>
            <a:ext cx="2066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143" y="3077028"/>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 name="Rectangle 3"/>
          <p:cNvSpPr/>
          <p:nvPr/>
        </p:nvSpPr>
        <p:spPr>
          <a:xfrm>
            <a:off x="870856" y="3724728"/>
            <a:ext cx="8360229" cy="1477328"/>
          </a:xfrm>
          <a:prstGeom prst="rect">
            <a:avLst/>
          </a:prstGeom>
        </p:spPr>
        <p:txBody>
          <a:bodyPr wrap="square">
            <a:spAutoFit/>
          </a:bodyPr>
          <a:lstStyle/>
          <a:p>
            <a:r>
              <a:rPr lang="en-US" altLang="en-US" dirty="0"/>
              <a:t>Blood pressure is commonly reported in mmHg, as in 120/80, which means that the systolic and diastolic pressures are, respectively, 120 mmHg and 80 mmHg. Air pressures in the body, such as in the lungs, are sometimes expressed in terms of cm or inches of water, because it is a smaller and much more convenient unit</a:t>
            </a:r>
            <a:endParaRPr lang="ar-IQ" altLang="en-US" dirty="0"/>
          </a:p>
        </p:txBody>
      </p:sp>
      <p:pic>
        <p:nvPicPr>
          <p:cNvPr id="1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24758"/>
            <a:ext cx="5105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88233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609599" y="801687"/>
            <a:ext cx="9318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a:r>
              <a:rPr lang="en-US" altLang="en-US" sz="2000" dirty="0">
                <a:latin typeface="+mj-lt"/>
                <a:ea typeface="CMR10"/>
                <a:cs typeface="CMR10"/>
              </a:rPr>
              <a:t>Typical blood pressure for healthy adult rang between  100-120Hgmm</a:t>
            </a:r>
            <a:endParaRPr lang="en-US" altLang="en-US" sz="2000" dirty="0">
              <a:latin typeface="+mj-lt"/>
            </a:endParaRPr>
          </a:p>
        </p:txBody>
      </p:sp>
      <p:sp>
        <p:nvSpPr>
          <p:cNvPr id="2" name="Rectangle 1"/>
          <p:cNvSpPr/>
          <p:nvPr/>
        </p:nvSpPr>
        <p:spPr>
          <a:xfrm>
            <a:off x="478970" y="1509263"/>
            <a:ext cx="8534401" cy="1015663"/>
          </a:xfrm>
          <a:prstGeom prst="rect">
            <a:avLst/>
          </a:prstGeom>
        </p:spPr>
        <p:txBody>
          <a:bodyPr wrap="square">
            <a:spAutoFit/>
          </a:bodyPr>
          <a:lstStyle/>
          <a:p>
            <a:pPr algn="justLow"/>
            <a:r>
              <a:rPr lang="en-US" altLang="en-US" dirty="0">
                <a:solidFill>
                  <a:srgbClr val="231F20"/>
                </a:solidFill>
                <a:latin typeface="Times New Roman" panose="02020603050405020304" pitchFamily="18" charset="0"/>
                <a:ea typeface="CMR10"/>
                <a:cs typeface="CMR10"/>
              </a:rPr>
              <a:t> </a:t>
            </a:r>
            <a:r>
              <a:rPr lang="en-US" altLang="en-US" sz="2000" dirty="0">
                <a:ea typeface="CMR10"/>
                <a:cs typeface="CMR10"/>
              </a:rPr>
              <a:t>(13.3-15.8 </a:t>
            </a:r>
            <a:r>
              <a:rPr lang="en-US" altLang="en-US" sz="2000" dirty="0" err="1">
                <a:ea typeface="CMR10"/>
                <a:cs typeface="CMR10"/>
              </a:rPr>
              <a:t>kPa</a:t>
            </a:r>
            <a:r>
              <a:rPr lang="en-US" altLang="en-US" sz="2000" dirty="0">
                <a:ea typeface="CMR10"/>
                <a:cs typeface="CMR10"/>
              </a:rPr>
              <a:t>). The typical air pressure on the entire body is </a:t>
            </a:r>
            <a:endParaRPr lang="en-US" altLang="en-US" sz="2000" dirty="0" smtClean="0">
              <a:ea typeface="CMR10"/>
              <a:cs typeface="CMR10"/>
            </a:endParaRPr>
          </a:p>
          <a:p>
            <a:pPr algn="justLow"/>
            <a:r>
              <a:rPr lang="en-US" altLang="en-US" sz="2000" dirty="0" smtClean="0">
                <a:ea typeface="CMR10"/>
                <a:cs typeface="CMR10"/>
              </a:rPr>
              <a:t>1 </a:t>
            </a:r>
            <a:r>
              <a:rPr lang="en-US" altLang="en-US" sz="2000" dirty="0" err="1">
                <a:ea typeface="CMR10"/>
                <a:cs typeface="CMR10"/>
              </a:rPr>
              <a:t>atm</a:t>
            </a:r>
            <a:r>
              <a:rPr lang="en-US" altLang="en-US" sz="2000" dirty="0">
                <a:ea typeface="CMR10"/>
                <a:cs typeface="CMR10"/>
              </a:rPr>
              <a:t> = 760 mm </a:t>
            </a:r>
            <a:r>
              <a:rPr lang="en-US" altLang="en-US" sz="2000" dirty="0" smtClean="0">
                <a:ea typeface="CMR10"/>
                <a:cs typeface="CMR10"/>
              </a:rPr>
              <a:t>Hg</a:t>
            </a:r>
          </a:p>
          <a:p>
            <a:pPr algn="justLow"/>
            <a:r>
              <a:rPr lang="en-US" altLang="en-US" sz="2000" dirty="0" smtClean="0">
                <a:ea typeface="CMR10"/>
                <a:cs typeface="CMR10"/>
              </a:rPr>
              <a:t> </a:t>
            </a:r>
            <a:r>
              <a:rPr lang="en-US" altLang="en-US" sz="2000" dirty="0">
                <a:ea typeface="CMR10"/>
                <a:cs typeface="CMR10"/>
              </a:rPr>
              <a:t>the total blood pressure is therefor:</a:t>
            </a:r>
            <a:endParaRPr lang="en-US" altLang="en-US" sz="2000" dirty="0"/>
          </a:p>
        </p:txBody>
      </p:sp>
      <p:pic>
        <p:nvPicPr>
          <p:cNvPr id="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143" y="3320142"/>
            <a:ext cx="4819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943" y="4386942"/>
            <a:ext cx="76676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71115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89" y="243168"/>
            <a:ext cx="9404723" cy="1154429"/>
          </a:xfrm>
        </p:spPr>
        <p:txBody>
          <a:bodyPr/>
          <a:lstStyle/>
          <a:p>
            <a:pPr rtl="0"/>
            <a:r>
              <a:rPr lang="en-US" sz="3200" b="1" dirty="0">
                <a:solidFill>
                  <a:srgbClr val="FFFF00"/>
                </a:solidFill>
              </a:rPr>
              <a:t>Measuring of Pressure in the </a:t>
            </a:r>
            <a:r>
              <a:rPr lang="en-US" sz="3200" b="1" dirty="0" smtClean="0">
                <a:solidFill>
                  <a:srgbClr val="FFFF00"/>
                </a:solidFill>
              </a:rPr>
              <a:t>body</a:t>
            </a:r>
            <a:r>
              <a:rPr lang="en-US" b="1" dirty="0"/>
              <a:t/>
            </a:r>
            <a:br>
              <a:rPr lang="en-US" b="1" dirty="0"/>
            </a:br>
            <a:r>
              <a:rPr lang="ar-IQ" altLang="en-US" dirty="0"/>
              <a:t/>
            </a:r>
            <a:br>
              <a:rPr lang="ar-IQ" altLang="en-US" dirty="0"/>
            </a:br>
            <a:endParaRPr lang="en-US" dirty="0"/>
          </a:p>
        </p:txBody>
      </p:sp>
      <p:sp>
        <p:nvSpPr>
          <p:cNvPr id="3" name="Content Placeholder 2"/>
          <p:cNvSpPr>
            <a:spLocks noGrp="1"/>
          </p:cNvSpPr>
          <p:nvPr>
            <p:ph sz="half" idx="2"/>
          </p:nvPr>
        </p:nvSpPr>
        <p:spPr/>
        <p:txBody>
          <a:bodyPr/>
          <a:lstStyle/>
          <a:p>
            <a:endParaRPr lang="en-US" dirty="0"/>
          </a:p>
        </p:txBody>
      </p:sp>
      <mc:AlternateContent xmlns:mc="http://schemas.openxmlformats.org/markup-compatibility/2006" xmlns:a14="http://schemas.microsoft.com/office/drawing/2010/main">
        <mc:Choice Requires="a14">
          <p:sp>
            <p:nvSpPr>
              <p:cNvPr id="9" name="Rectangle 10"/>
              <p:cNvSpPr>
                <a:spLocks noGrp="1" noChangeArrowheads="1"/>
              </p:cNvSpPr>
              <p:nvPr>
                <p:ph sz="half" idx="1"/>
              </p:nvPr>
            </p:nvSpPr>
            <p:spPr bwMode="auto">
              <a:xfrm>
                <a:off x="199902" y="1276620"/>
                <a:ext cx="6913820" cy="29996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US" sz="2000" dirty="0" smtClean="0"/>
                  <a:t>When both sides of the manometer are open to the atmosphere, the mercury levels are the same</a:t>
                </a:r>
                <a:r>
                  <a:rPr lang="en-US" dirty="0" smtClean="0"/>
                  <a:t>.</a:t>
                </a:r>
              </a:p>
              <a:p>
                <a:pPr algn="l" rtl="0"/>
                <a:r>
                  <a:rPr lang="en-US" sz="2000" dirty="0"/>
                  <a:t>The measured pressure is that corresponding to the height of the fluid </a:t>
                </a:r>
                <a:endParaRPr lang="en-US" sz="2000" dirty="0" smtClean="0"/>
              </a:p>
              <a:p>
                <a:pPr marL="0" indent="0" algn="l" rtl="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𝑃</m:t>
                      </m:r>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𝑟𝑒𝑓</m:t>
                          </m:r>
                        </m:sub>
                      </m:sSub>
                      <m:r>
                        <a:rPr lang="en-US" sz="2400">
                          <a:latin typeface="Cambria Math" panose="02040503050406030204" pitchFamily="18" charset="0"/>
                        </a:rPr>
                        <m:t>+ </m:t>
                      </m:r>
                      <m:r>
                        <a:rPr lang="en-US" sz="2400" i="1">
                          <a:latin typeface="Cambria Math" panose="02040503050406030204" pitchFamily="18" charset="0"/>
                        </a:rPr>
                        <m:t>𝜌</m:t>
                      </m:r>
                      <m:r>
                        <a:rPr lang="en-US" sz="2400">
                          <a:latin typeface="Cambria Math" panose="02040503050406030204" pitchFamily="18" charset="0"/>
                        </a:rPr>
                        <m:t> </m:t>
                      </m:r>
                      <m:r>
                        <a:rPr lang="en-US" sz="2400" i="1">
                          <a:latin typeface="Cambria Math" panose="02040503050406030204" pitchFamily="18" charset="0"/>
                        </a:rPr>
                        <m:t>𝑔</m:t>
                      </m:r>
                      <m:r>
                        <a:rPr lang="en-US" sz="2400">
                          <a:latin typeface="Cambria Math" panose="02040503050406030204" pitchFamily="18" charset="0"/>
                        </a:rPr>
                        <m:t> </m:t>
                      </m:r>
                      <m:r>
                        <a:rPr lang="en-US" sz="2400" i="1">
                          <a:latin typeface="Cambria Math" panose="02040503050406030204" pitchFamily="18" charset="0"/>
                        </a:rPr>
                        <m:t>h</m:t>
                      </m:r>
                    </m:oMath>
                  </m:oMathPara>
                </a14:m>
                <a:endParaRPr lang="en-US" sz="2400" dirty="0" smtClean="0">
                  <a:latin typeface="+mj-lt"/>
                </a:endParaRPr>
              </a:p>
              <a:p>
                <a:pPr algn="l" rtl="0"/>
                <a:r>
                  <a:rPr lang="en-US" sz="2000" dirty="0"/>
                  <a:t>the difference in mercury levels h is a measure of the pressure difference-commonly reported in millimeters of mercury (mmHg).</a:t>
                </a:r>
                <a:endParaRPr lang="ar-IQ" altLang="en-US" sz="2000" b="1" dirty="0">
                  <a:solidFill>
                    <a:srgbClr val="FFFF00"/>
                  </a:solidFill>
                  <a:latin typeface="+mj-lt"/>
                </a:endParaRPr>
              </a:p>
            </p:txBody>
          </p:sp>
        </mc:Choice>
        <mc:Fallback xmlns="">
          <p:sp>
            <p:nvSpPr>
              <p:cNvPr id="9" name="Rectangle 10"/>
              <p:cNvSpPr>
                <a:spLocks noGrp="1" noRot="1" noChangeAspect="1" noMove="1" noResize="1" noEditPoints="1" noAdjustHandles="1" noChangeArrowheads="1" noChangeShapeType="1" noTextEdit="1"/>
              </p:cNvSpPr>
              <p:nvPr>
                <p:ph sz="half" idx="1"/>
              </p:nvPr>
            </p:nvSpPr>
            <p:spPr bwMode="auto">
              <a:xfrm>
                <a:off x="199902" y="1276620"/>
                <a:ext cx="6913820" cy="2999667"/>
              </a:xfrm>
              <a:prstGeom prst="rect">
                <a:avLst/>
              </a:prstGeom>
              <a:blipFill>
                <a:blip r:embed="rId2"/>
                <a:stretch>
                  <a:fillRect l="-441" t="-813" b="-28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0" name="صورة 1"/>
          <p:cNvPicPr/>
          <p:nvPr/>
        </p:nvPicPr>
        <p:blipFill>
          <a:blip r:embed="rId3" cstate="print"/>
          <a:srcRect/>
          <a:stretch>
            <a:fillRect/>
          </a:stretch>
        </p:blipFill>
        <p:spPr bwMode="auto">
          <a:xfrm>
            <a:off x="7113722" y="2056092"/>
            <a:ext cx="4714231" cy="3885173"/>
          </a:xfrm>
          <a:prstGeom prst="rect">
            <a:avLst/>
          </a:prstGeom>
          <a:noFill/>
          <a:ln w="9525">
            <a:noFill/>
            <a:miter lim="800000"/>
            <a:headEnd/>
            <a:tailEnd/>
          </a:ln>
        </p:spPr>
      </p:pic>
    </p:spTree>
    <p:extLst>
      <p:ext uri="{BB962C8B-B14F-4D97-AF65-F5344CB8AC3E}">
        <p14:creationId xmlns:p14="http://schemas.microsoft.com/office/powerpoint/2010/main" val="1156678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89" y="243168"/>
            <a:ext cx="9404723" cy="1400530"/>
          </a:xfrm>
        </p:spPr>
        <p:txBody>
          <a:bodyPr/>
          <a:lstStyle/>
          <a:p>
            <a:pPr rtl="0"/>
            <a:r>
              <a:rPr lang="en-US" b="1" dirty="0"/>
              <a:t/>
            </a:r>
            <a:br>
              <a:rPr lang="en-US" b="1" dirty="0"/>
            </a:br>
            <a:r>
              <a:rPr lang="ar-IQ" altLang="en-US" dirty="0"/>
              <a:t/>
            </a:r>
            <a:br>
              <a:rPr lang="ar-IQ" altLang="en-US" dirty="0"/>
            </a:br>
            <a:endParaRPr lang="en-US" dirty="0"/>
          </a:p>
        </p:txBody>
      </p:sp>
      <p:sp>
        <p:nvSpPr>
          <p:cNvPr id="9" name="Rectangle 10"/>
          <p:cNvSpPr>
            <a:spLocks noGrp="1" noChangeArrowheads="1"/>
          </p:cNvSpPr>
          <p:nvPr>
            <p:ph sz="half" idx="1"/>
          </p:nvPr>
        </p:nvSpPr>
        <p:spPr bwMode="auto">
          <a:xfrm>
            <a:off x="199903" y="1643698"/>
            <a:ext cx="6694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a:r>
              <a:rPr lang="en-US" dirty="0"/>
              <a:t>The most common way to measure blood pressure is with a </a:t>
            </a:r>
            <a:r>
              <a:rPr lang="en-US" i="1" dirty="0"/>
              <a:t>sphygmomanometer </a:t>
            </a:r>
            <a:endParaRPr lang="ar-IQ" altLang="en-US" b="1" dirty="0">
              <a:solidFill>
                <a:srgbClr val="FFFF00"/>
              </a:solidFill>
              <a:latin typeface="+mj-lt"/>
            </a:endParaRPr>
          </a:p>
        </p:txBody>
      </p:sp>
      <p:pic>
        <p:nvPicPr>
          <p:cNvPr id="5" name="صورة 2"/>
          <p:cNvPicPr/>
          <p:nvPr/>
        </p:nvPicPr>
        <p:blipFill>
          <a:blip r:embed="rId2" cstate="print"/>
          <a:srcRect/>
          <a:stretch>
            <a:fillRect/>
          </a:stretch>
        </p:blipFill>
        <p:spPr bwMode="auto">
          <a:xfrm>
            <a:off x="7875361" y="1397597"/>
            <a:ext cx="4113439" cy="5061902"/>
          </a:xfrm>
          <a:prstGeom prst="rect">
            <a:avLst/>
          </a:prstGeom>
          <a:noFill/>
          <a:ln w="9525">
            <a:noFill/>
            <a:miter lim="800000"/>
            <a:headEnd/>
            <a:tailEnd/>
          </a:ln>
        </p:spPr>
      </p:pic>
      <p:sp>
        <p:nvSpPr>
          <p:cNvPr id="6" name="Title 1"/>
          <p:cNvSpPr txBox="1">
            <a:spLocks/>
          </p:cNvSpPr>
          <p:nvPr/>
        </p:nvSpPr>
        <p:spPr>
          <a:xfrm>
            <a:off x="797289" y="243168"/>
            <a:ext cx="9404723" cy="1154429"/>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3200" b="1" dirty="0" smtClean="0">
                <a:solidFill>
                  <a:srgbClr val="FFFF00"/>
                </a:solidFill>
              </a:rPr>
              <a:t>Measuring of Pressure in the body</a:t>
            </a:r>
            <a:r>
              <a:rPr lang="en-US" b="1" dirty="0" smtClean="0"/>
              <a:t/>
            </a:r>
            <a:br>
              <a:rPr lang="en-US" b="1" dirty="0" smtClean="0"/>
            </a:br>
            <a:r>
              <a:rPr lang="ar-IQ" altLang="en-US" dirty="0" smtClean="0"/>
              <a:t/>
            </a:r>
            <a:br>
              <a:rPr lang="ar-IQ" altLang="en-US" dirty="0" smtClean="0"/>
            </a:br>
            <a:endParaRPr lang="en-US" dirty="0"/>
          </a:p>
        </p:txBody>
      </p:sp>
    </p:spTree>
    <p:extLst>
      <p:ext uri="{BB962C8B-B14F-4D97-AF65-F5344CB8AC3E}">
        <p14:creationId xmlns:p14="http://schemas.microsoft.com/office/powerpoint/2010/main" val="150049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304800" y="457200"/>
            <a:ext cx="3595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800" b="1" dirty="0">
                <a:solidFill>
                  <a:srgbClr val="FFFF00"/>
                </a:solidFill>
              </a:rPr>
              <a:t>SURFACE TENSION</a:t>
            </a:r>
          </a:p>
        </p:txBody>
      </p:sp>
      <p:sp>
        <p:nvSpPr>
          <p:cNvPr id="4" name="Content Placeholder 3"/>
          <p:cNvSpPr>
            <a:spLocks noGrp="1"/>
          </p:cNvSpPr>
          <p:nvPr>
            <p:ph idx="1"/>
          </p:nvPr>
        </p:nvSpPr>
        <p:spPr>
          <a:xfrm>
            <a:off x="512344" y="1106260"/>
            <a:ext cx="6338400" cy="5423804"/>
          </a:xfrm>
        </p:spPr>
        <p:txBody>
          <a:bodyPr>
            <a:normAutofit fontScale="40000" lnSpcReduction="20000"/>
          </a:bodyPr>
          <a:lstStyle/>
          <a:p>
            <a:pPr algn="l" rtl="0">
              <a:lnSpc>
                <a:spcPct val="170000"/>
              </a:lnSpc>
            </a:pPr>
            <a:r>
              <a:rPr lang="en-US" altLang="en-US" sz="4500" dirty="0"/>
              <a:t>The surface tension (symbol γ, the Greek letter gamma) of a liquid is the force per unit length with which the surface pulls on its edge</a:t>
            </a:r>
            <a:r>
              <a:rPr lang="en-US" altLang="en-US" sz="4500" dirty="0" smtClean="0"/>
              <a:t>.</a:t>
            </a:r>
          </a:p>
          <a:p>
            <a:pPr algn="l" rtl="0">
              <a:lnSpc>
                <a:spcPct val="170000"/>
              </a:lnSpc>
            </a:pPr>
            <a:r>
              <a:rPr lang="en-US" altLang="en-US" sz="4500" dirty="0"/>
              <a:t>The Law of Laplace is also important in spheres, such the alveoli in the lungs. For a sphere of radius </a:t>
            </a:r>
            <a:r>
              <a:rPr lang="en-US" altLang="en-US" sz="4500" i="1" dirty="0"/>
              <a:t>R </a:t>
            </a:r>
            <a:r>
              <a:rPr lang="en-US" altLang="en-US" sz="4500" dirty="0"/>
              <a:t>and wall thickness </a:t>
            </a:r>
            <a:r>
              <a:rPr lang="en-US" altLang="en-US" sz="4500" i="1" dirty="0"/>
              <a:t>w</a:t>
            </a:r>
            <a:r>
              <a:rPr lang="en-US" altLang="en-US" sz="4500" dirty="0"/>
              <a:t>, we can balance the forces in the half sphere. The total downward force is the area of the walls, 2</a:t>
            </a:r>
            <a:r>
              <a:rPr lang="en-US" altLang="en-US" sz="4500" i="1" dirty="0"/>
              <a:t>π</a:t>
            </a:r>
            <a:r>
              <a:rPr lang="en-US" altLang="en-US" sz="4500" i="1" dirty="0" err="1"/>
              <a:t>Rw</a:t>
            </a:r>
            <a:r>
              <a:rPr lang="en-US" altLang="en-US" sz="4500" dirty="0"/>
              <a:t>, times the stress, </a:t>
            </a:r>
            <a:r>
              <a:rPr lang="en-US" altLang="en-US" sz="4500" i="1" dirty="0"/>
              <a:t>σ</a:t>
            </a:r>
            <a:r>
              <a:rPr lang="en-US" altLang="en-US" sz="4500" dirty="0"/>
              <a:t>, or 2</a:t>
            </a:r>
            <a:r>
              <a:rPr lang="en-US" altLang="en-US" sz="4500" i="1" dirty="0"/>
              <a:t>π</a:t>
            </a:r>
            <a:r>
              <a:rPr lang="en-US" altLang="en-US" sz="4500" i="1" dirty="0" err="1"/>
              <a:t>Rwσ</a:t>
            </a:r>
            <a:r>
              <a:rPr lang="en-US" altLang="en-US" sz="4500" dirty="0"/>
              <a:t>. The total upward force is the cross-sectional area, </a:t>
            </a:r>
            <a:r>
              <a:rPr lang="en-US" altLang="en-US" sz="4500" i="1" dirty="0"/>
              <a:t>πR</a:t>
            </a:r>
            <a:r>
              <a:rPr lang="en-US" altLang="en-US" sz="4500" dirty="0"/>
              <a:t>2, times the pressure difference, Δ</a:t>
            </a:r>
            <a:r>
              <a:rPr lang="en-US" altLang="en-US" sz="4500" i="1" dirty="0"/>
              <a:t>P</a:t>
            </a:r>
            <a:r>
              <a:rPr lang="en-US" altLang="en-US" sz="4500" dirty="0"/>
              <a:t>, or </a:t>
            </a:r>
            <a:r>
              <a:rPr lang="en-US" altLang="en-US" sz="4500" i="1" dirty="0"/>
              <a:t>πR</a:t>
            </a:r>
            <a:r>
              <a:rPr lang="en-US" altLang="en-US" sz="4500" dirty="0"/>
              <a:t>2(Δ</a:t>
            </a:r>
            <a:r>
              <a:rPr lang="en-US" altLang="en-US" sz="4500" i="1" dirty="0"/>
              <a:t>P</a:t>
            </a:r>
            <a:r>
              <a:rPr lang="en-US" altLang="en-US" sz="4500" dirty="0"/>
              <a:t>). In equilibrium</a:t>
            </a:r>
          </a:p>
          <a:p>
            <a:pPr algn="l" rtl="0">
              <a:lnSpc>
                <a:spcPct val="170000"/>
              </a:lnSpc>
            </a:pPr>
            <a:endParaRPr lang="en-US" altLang="en-US" sz="4500" dirty="0" smtClean="0"/>
          </a:p>
          <a:p>
            <a:pPr algn="l" rtl="0"/>
            <a:endParaRPr lang="ar-IQ" altLang="en-US" sz="2600" dirty="0"/>
          </a:p>
          <a:p>
            <a:pPr algn="l" rtl="0"/>
            <a:endParaRPr lang="en-US" altLang="en-US" dirty="0"/>
          </a:p>
        </p:txBody>
      </p:sp>
      <p:pic>
        <p:nvPicPr>
          <p:cNvPr id="2" name="Picture 1"/>
          <p:cNvPicPr>
            <a:picLocks noChangeAspect="1"/>
          </p:cNvPicPr>
          <p:nvPr/>
        </p:nvPicPr>
        <p:blipFill>
          <a:blip r:embed="rId2"/>
          <a:stretch>
            <a:fillRect/>
          </a:stretch>
        </p:blipFill>
        <p:spPr>
          <a:xfrm>
            <a:off x="9531637" y="1325338"/>
            <a:ext cx="2278932" cy="2492823"/>
          </a:xfrm>
          <a:prstGeom prst="rect">
            <a:avLst/>
          </a:prstGeom>
        </p:spPr>
      </p:pic>
      <p:pic>
        <p:nvPicPr>
          <p:cNvPr id="6" name="Picture 5"/>
          <p:cNvPicPr>
            <a:picLocks noChangeAspect="1"/>
          </p:cNvPicPr>
          <p:nvPr/>
        </p:nvPicPr>
        <p:blipFill>
          <a:blip r:embed="rId3"/>
          <a:stretch>
            <a:fillRect/>
          </a:stretch>
        </p:blipFill>
        <p:spPr>
          <a:xfrm>
            <a:off x="7398824" y="1325339"/>
            <a:ext cx="2126010" cy="2492823"/>
          </a:xfrm>
          <a:prstGeom prst="rect">
            <a:avLst/>
          </a:prstGeom>
        </p:spPr>
      </p:pic>
      <p:pic>
        <p:nvPicPr>
          <p:cNvPr id="7" name="Picture 6"/>
          <p:cNvPicPr>
            <a:picLocks noChangeAspect="1"/>
          </p:cNvPicPr>
          <p:nvPr/>
        </p:nvPicPr>
        <p:blipFill>
          <a:blip r:embed="rId4"/>
          <a:stretch>
            <a:fillRect/>
          </a:stretch>
        </p:blipFill>
        <p:spPr>
          <a:xfrm>
            <a:off x="7398824" y="4131977"/>
            <a:ext cx="4699584" cy="1949509"/>
          </a:xfrm>
          <a:prstGeom prst="rect">
            <a:avLst/>
          </a:prstGeom>
        </p:spPr>
      </p:pic>
    </p:spTree>
    <p:extLst>
      <p:ext uri="{BB962C8B-B14F-4D97-AF65-F5344CB8AC3E}">
        <p14:creationId xmlns:p14="http://schemas.microsoft.com/office/powerpoint/2010/main" val="299301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46111" y="2395262"/>
                <a:ext cx="6676845" cy="3228619"/>
              </a:xfrm>
            </p:spPr>
            <p:txBody>
              <a:bodyPr/>
              <a:lstStyle/>
              <a:p>
                <a:pPr algn="l" rtl="0"/>
                <a14:m>
                  <m:oMath xmlns:m="http://schemas.openxmlformats.org/officeDocument/2006/math">
                    <m:r>
                      <a:rPr lang="en-US" sz="2400" i="1">
                        <a:latin typeface="Cambria Math" panose="02040503050406030204" pitchFamily="18" charset="0"/>
                      </a:rPr>
                      <m:t>𝜋</m:t>
                    </m:r>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a:latin typeface="Cambria Math" panose="02040503050406030204" pitchFamily="18" charset="0"/>
                          </a:rPr>
                          <m:t>2</m:t>
                        </m:r>
                      </m:sup>
                    </m:sSup>
                    <m:r>
                      <a:rPr lang="en-US" sz="2400">
                        <a:latin typeface="Cambria Math" panose="02040503050406030204" pitchFamily="18" charset="0"/>
                      </a:rPr>
                      <m:t>∆</m:t>
                    </m:r>
                    <m:r>
                      <a:rPr lang="en-US" sz="2400" i="1">
                        <a:latin typeface="Cambria Math" panose="02040503050406030204" pitchFamily="18" charset="0"/>
                      </a:rPr>
                      <m:t>𝑃</m:t>
                    </m:r>
                    <m:r>
                      <a:rPr lang="en-US" sz="2400">
                        <a:latin typeface="Cambria Math" panose="02040503050406030204" pitchFamily="18" charset="0"/>
                      </a:rPr>
                      <m:t>=</m:t>
                    </m:r>
                    <m:r>
                      <a:rPr lang="en-US" sz="2400">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𝑅</m:t>
                    </m:r>
                    <m:r>
                      <a:rPr lang="en-US" sz="2400" i="1">
                        <a:latin typeface="Cambria Math" panose="02040503050406030204" pitchFamily="18" charset="0"/>
                      </a:rPr>
                      <m:t>𝜎</m:t>
                    </m:r>
                    <m:r>
                      <a:rPr lang="en-US" sz="2400" i="1">
                        <a:latin typeface="Cambria Math" panose="02040503050406030204" pitchFamily="18" charset="0"/>
                      </a:rPr>
                      <m:t>𝑤</m:t>
                    </m:r>
                  </m:oMath>
                </a14:m>
                <a:endParaRPr lang="en-US" sz="2400" dirty="0"/>
              </a:p>
              <a:p>
                <a:pPr algn="l" rtl="0"/>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𝑃</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r>
                          <a:rPr lang="en-US" sz="2400" i="1">
                            <a:latin typeface="Cambria Math" panose="02040503050406030204" pitchFamily="18" charset="0"/>
                          </a:rPr>
                          <m:t>𝑤</m:t>
                        </m:r>
                        <m:r>
                          <a:rPr lang="en-US" sz="2400" i="1">
                            <a:latin typeface="Cambria Math" panose="02040503050406030204" pitchFamily="18" charset="0"/>
                          </a:rPr>
                          <m:t>𝜎</m:t>
                        </m:r>
                      </m:num>
                      <m:den>
                        <m:r>
                          <a:rPr lang="en-US" sz="2400" i="1">
                            <a:latin typeface="Cambria Math" panose="02040503050406030204" pitchFamily="18" charset="0"/>
                          </a:rPr>
                          <m:t>𝑅</m:t>
                        </m:r>
                      </m:den>
                    </m:f>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2</m:t>
                        </m:r>
                        <m:r>
                          <a:rPr lang="en-US" sz="2400" i="1">
                            <a:latin typeface="Cambria Math" panose="02040503050406030204" pitchFamily="18" charset="0"/>
                          </a:rPr>
                          <m:t>𝑇</m:t>
                        </m:r>
                      </m:num>
                      <m:den>
                        <m:r>
                          <a:rPr lang="en-US" sz="2400" i="1">
                            <a:latin typeface="Cambria Math" panose="02040503050406030204" pitchFamily="18" charset="0"/>
                          </a:rPr>
                          <m:t>𝑅</m:t>
                        </m:r>
                      </m:den>
                    </m:f>
                  </m:oMath>
                </a14:m>
                <a:endParaRPr lang="en-US" sz="2400" dirty="0" smtClean="0"/>
              </a:p>
              <a:p>
                <a:pPr algn="l" rtl="0"/>
                <a:r>
                  <a:rPr lang="en-US" dirty="0"/>
                  <a:t>The pressure inside a bubble is inversely proportional to the radius and directly </a:t>
                </a:r>
                <a:r>
                  <a:rPr lang="en-US" dirty="0" smtClean="0"/>
                  <a:t>proportional to the surface tension γ. </a:t>
                </a:r>
              </a:p>
              <a:p>
                <a:pPr marL="0" indent="0" algn="l" rtl="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𝑃</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𝑜𝑢𝑡</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r>
                            <a:rPr lang="en-US" i="1">
                              <a:latin typeface="Cambria Math" panose="02040503050406030204" pitchFamily="18" charset="0"/>
                            </a:rPr>
                            <m:t>𝑇</m:t>
                          </m:r>
                        </m:num>
                        <m:den>
                          <m:r>
                            <a:rPr lang="en-US" i="1">
                              <a:latin typeface="Cambria Math" panose="02040503050406030204" pitchFamily="18" charset="0"/>
                            </a:rPr>
                            <m:t>𝑅</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m:t>
                          </m:r>
                          <m:r>
                            <a:rPr lang="en-US" i="1">
                              <a:latin typeface="Cambria Math" panose="02040503050406030204" pitchFamily="18" charset="0"/>
                            </a:rPr>
                            <m:t>𝛾</m:t>
                          </m:r>
                        </m:num>
                        <m:den>
                          <m:r>
                            <a:rPr lang="en-US" i="1">
                              <a:latin typeface="Cambria Math" panose="02040503050406030204" pitchFamily="18" charset="0"/>
                            </a:rPr>
                            <m:t>𝑅</m:t>
                          </m:r>
                        </m:den>
                      </m:f>
                    </m:oMath>
                  </m:oMathPara>
                </a14:m>
                <a:endParaRPr lang="en-US" dirty="0"/>
              </a:p>
              <a:p>
                <a:pPr algn="l" rtl="0"/>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46111" y="2395262"/>
                <a:ext cx="6676845" cy="3228619"/>
              </a:xfrm>
              <a:blipFill>
                <a:blip r:embed="rId3"/>
                <a:stretch>
                  <a:fillRect l="-731"/>
                </a:stretch>
              </a:blipFill>
            </p:spPr>
            <p:txBody>
              <a:bodyPr/>
              <a:lstStyle/>
              <a:p>
                <a:r>
                  <a:rPr lang="en-US">
                    <a:noFill/>
                  </a:rPr>
                  <a:t> </a:t>
                </a:r>
              </a:p>
            </p:txBody>
          </p:sp>
        </mc:Fallback>
      </mc:AlternateContent>
      <p:sp>
        <p:nvSpPr>
          <p:cNvPr id="5" name="Title 4"/>
          <p:cNvSpPr>
            <a:spLocks noGrp="1"/>
          </p:cNvSpPr>
          <p:nvPr>
            <p:ph type="title"/>
          </p:nvPr>
        </p:nvSpPr>
        <p:spPr/>
        <p:txBody>
          <a:bodyPr/>
          <a:lstStyle/>
          <a:p>
            <a:endParaRPr lang="en-US"/>
          </a:p>
        </p:txBody>
      </p:sp>
      <p:pic>
        <p:nvPicPr>
          <p:cNvPr id="8" name="صورة 8" descr="Part7_3"/>
          <p:cNvPicPr/>
          <p:nvPr/>
        </p:nvPicPr>
        <p:blipFill>
          <a:blip r:embed="rId4" cstate="print"/>
          <a:srcRect/>
          <a:stretch>
            <a:fillRect/>
          </a:stretch>
        </p:blipFill>
        <p:spPr bwMode="auto">
          <a:xfrm>
            <a:off x="7322956" y="2590347"/>
            <a:ext cx="4309745" cy="2838450"/>
          </a:xfrm>
          <a:prstGeom prst="rect">
            <a:avLst/>
          </a:prstGeom>
          <a:noFill/>
          <a:ln w="9525">
            <a:noFill/>
            <a:miter lim="800000"/>
            <a:headEnd/>
            <a:tailEnd/>
          </a:ln>
        </p:spPr>
      </p:pic>
    </p:spTree>
    <p:extLst>
      <p:ext uri="{BB962C8B-B14F-4D97-AF65-F5344CB8AC3E}">
        <p14:creationId xmlns:p14="http://schemas.microsoft.com/office/powerpoint/2010/main" val="1332262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E737A-72D2-4F07-84A4-D46333E273A5}">
  <ds:schemaRefs>
    <ds:schemaRef ds:uri="http://schemas.microsoft.com/office/2006/documentManagement/types"/>
    <ds:schemaRef ds:uri="http://purl.org/dc/terms/"/>
    <ds:schemaRef ds:uri="http://purl.org/dc/dcmitype/"/>
    <ds:schemaRef ds:uri="http://schemas.microsoft.com/office/2006/metadata/properties"/>
    <ds:schemaRef ds:uri="4873beb7-5857-4685-be1f-d57550cc96cc"/>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285</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Cambria</vt:lpstr>
      <vt:lpstr>Cambria Math</vt:lpstr>
      <vt:lpstr>Century Gothic</vt:lpstr>
      <vt:lpstr>CMR10</vt:lpstr>
      <vt:lpstr>Times New Roman</vt:lpstr>
      <vt:lpstr>Wingdings 3</vt:lpstr>
      <vt:lpstr>Ion</vt:lpstr>
      <vt:lpstr>Chapter 5 Pressure </vt:lpstr>
      <vt:lpstr>Ch_5: Pressure:</vt:lpstr>
      <vt:lpstr>PowerPoint Presentation</vt:lpstr>
      <vt:lpstr>Measuring of Pressure in the body  </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2016-12-15T17:39:33Z</dcterms:created>
  <dcterms:modified xsi:type="dcterms:W3CDTF">2018-12-19T15:40:33Z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